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1" r:id="rId6"/>
    <p:sldId id="262"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2948433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2736262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927782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3474606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2705735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2926546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7CC913F3-09C3-4D17-8920-D017324F6C63}" type="datetimeFigureOut">
              <a:rPr lang="ar-IQ" smtClean="0"/>
              <a:t>22/05/1442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986608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7CC913F3-09C3-4D17-8920-D017324F6C63}" type="datetimeFigureOut">
              <a:rPr lang="ar-IQ" smtClean="0"/>
              <a:t>22/05/1442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621831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C913F3-09C3-4D17-8920-D017324F6C63}" type="datetimeFigureOut">
              <a:rPr lang="ar-IQ" smtClean="0"/>
              <a:t>22/05/1442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417031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2555717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1746817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CC913F3-09C3-4D17-8920-D017324F6C63}" type="datetimeFigureOut">
              <a:rPr lang="ar-IQ" smtClean="0"/>
              <a:t>22/05/1442</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9CA94E5-1B2D-45E8-8675-5FA83C248CCB}" type="slidenum">
              <a:rPr lang="ar-IQ" smtClean="0"/>
              <a:t>‹#›</a:t>
            </a:fld>
            <a:endParaRPr lang="ar-IQ"/>
          </a:p>
        </p:txBody>
      </p:sp>
    </p:spTree>
    <p:extLst>
      <p:ext uri="{BB962C8B-B14F-4D97-AF65-F5344CB8AC3E}">
        <p14:creationId xmlns:p14="http://schemas.microsoft.com/office/powerpoint/2010/main" val="2139869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3051770"/>
          </a:xfrm>
        </p:spPr>
        <p:txBody>
          <a:bodyPr/>
          <a:lstStyle/>
          <a:p>
            <a:r>
              <a:rPr lang="ar-IQ" dirty="0" smtClean="0">
                <a:solidFill>
                  <a:srgbClr val="C00000"/>
                </a:solidFill>
              </a:rPr>
              <a:t>جامعة بنها- كلية الآداب </a:t>
            </a:r>
            <a:br>
              <a:rPr lang="ar-IQ" dirty="0" smtClean="0">
                <a:solidFill>
                  <a:srgbClr val="C00000"/>
                </a:solidFill>
              </a:rPr>
            </a:br>
            <a:r>
              <a:rPr lang="ar-IQ" dirty="0" smtClean="0">
                <a:solidFill>
                  <a:srgbClr val="C00000"/>
                </a:solidFill>
              </a:rPr>
              <a:t>قسم الإعلام-الفرقة الأولى</a:t>
            </a:r>
            <a:br>
              <a:rPr lang="ar-IQ" dirty="0" smtClean="0">
                <a:solidFill>
                  <a:srgbClr val="C00000"/>
                </a:solidFill>
              </a:rPr>
            </a:br>
            <a:r>
              <a:rPr lang="ar-IQ" dirty="0" smtClean="0">
                <a:solidFill>
                  <a:srgbClr val="C00000"/>
                </a:solidFill>
              </a:rPr>
              <a:t>المادة: مبادئ علم </a:t>
            </a:r>
            <a:r>
              <a:rPr lang="ar-IQ" dirty="0" smtClean="0">
                <a:solidFill>
                  <a:srgbClr val="C00000"/>
                </a:solidFill>
              </a:rPr>
              <a:t>الاقتصاد</a:t>
            </a:r>
            <a:br>
              <a:rPr lang="ar-IQ" dirty="0" smtClean="0">
                <a:solidFill>
                  <a:srgbClr val="C00000"/>
                </a:solidFill>
              </a:rPr>
            </a:br>
            <a:r>
              <a:rPr lang="ar-IQ" dirty="0" smtClean="0">
                <a:solidFill>
                  <a:srgbClr val="C00000"/>
                </a:solidFill>
              </a:rPr>
              <a:t>المحاضرة السادسة</a:t>
            </a:r>
            <a:endParaRPr lang="ar-IQ" dirty="0">
              <a:solidFill>
                <a:srgbClr val="C00000"/>
              </a:solidFill>
            </a:endParaRPr>
          </a:p>
        </p:txBody>
      </p:sp>
      <p:sp>
        <p:nvSpPr>
          <p:cNvPr id="3" name="Subtitle 2"/>
          <p:cNvSpPr>
            <a:spLocks noGrp="1"/>
          </p:cNvSpPr>
          <p:nvPr>
            <p:ph type="subTitle" idx="1"/>
          </p:nvPr>
        </p:nvSpPr>
        <p:spPr/>
        <p:txBody>
          <a:bodyPr/>
          <a:lstStyle/>
          <a:p>
            <a:r>
              <a:rPr lang="ar-IQ" dirty="0" smtClean="0">
                <a:solidFill>
                  <a:schemeClr val="tx1"/>
                </a:solidFill>
              </a:rPr>
              <a:t>إعداد:</a:t>
            </a:r>
          </a:p>
          <a:p>
            <a:r>
              <a:rPr lang="ar-IQ" dirty="0" smtClean="0">
                <a:solidFill>
                  <a:schemeClr val="tx1"/>
                </a:solidFill>
              </a:rPr>
              <a:t>الدكتور: فتحى ابراهيم</a:t>
            </a:r>
            <a:endParaRPr lang="ar-IQ" dirty="0">
              <a:solidFill>
                <a:schemeClr val="tx1"/>
              </a:solidFill>
            </a:endParaRPr>
          </a:p>
        </p:txBody>
      </p:sp>
    </p:spTree>
    <p:extLst>
      <p:ext uri="{BB962C8B-B14F-4D97-AF65-F5344CB8AC3E}">
        <p14:creationId xmlns:p14="http://schemas.microsoft.com/office/powerpoint/2010/main" val="394349279"/>
      </p:ext>
    </p:extLst>
  </p:cSld>
  <p:clrMapOvr>
    <a:masterClrMapping/>
  </p:clrMapOvr>
  <mc:AlternateContent xmlns:mc="http://schemas.openxmlformats.org/markup-compatibility/2006" xmlns:p14="http://schemas.microsoft.com/office/powerpoint/2010/main">
    <mc:Choice Requires="p14">
      <p:transition spd="slow" p14:dur="2000" advTm="12446"/>
    </mc:Choice>
    <mc:Fallback xmlns="">
      <p:transition spd="slow" advTm="12446"/>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120680"/>
          </a:xfrm>
        </p:spPr>
        <p:txBody>
          <a:bodyPr>
            <a:noAutofit/>
          </a:bodyPr>
          <a:lstStyle/>
          <a:p>
            <a:r>
              <a:rPr lang="ar-SA" b="1" dirty="0"/>
              <a:t>الأنظمة الاقتصادية</a:t>
            </a:r>
            <a:endParaRPr lang="en-US" dirty="0"/>
          </a:p>
          <a:p>
            <a:pPr lvl="0"/>
            <a:r>
              <a:rPr lang="ar-SA" b="1" dirty="0"/>
              <a:t>المبحث الأول: النظام الاشتراكى</a:t>
            </a:r>
            <a:endParaRPr lang="en-US" dirty="0"/>
          </a:p>
          <a:p>
            <a:r>
              <a:rPr lang="ar-SA" dirty="0" smtClean="0"/>
              <a:t>هو </a:t>
            </a:r>
            <a:r>
              <a:rPr lang="ar-SA" dirty="0"/>
              <a:t>نظام تنتهجه وتتبنى مبادئه الدولة للتنمية الشاملة ، ويقوم على أساس مراقبة الدولة للنشاط الإقتصادي والتدخل فيه ، للحدّ من الإستغلال الرأسمالي لمقدرات البلاد ، التي تعمل على توفيرها للعامة ، وتركّز الثروة في أيدي عدد محدود من الأفراد ، وتوفير فرص العمل للمواطنين </a:t>
            </a:r>
            <a:r>
              <a:rPr lang="ar-SA" dirty="0" smtClean="0"/>
              <a:t>..</a:t>
            </a:r>
            <a:endParaRPr lang="en-US" dirty="0"/>
          </a:p>
        </p:txBody>
      </p:sp>
    </p:spTree>
    <p:extLst>
      <p:ext uri="{BB962C8B-B14F-4D97-AF65-F5344CB8AC3E}">
        <p14:creationId xmlns:p14="http://schemas.microsoft.com/office/powerpoint/2010/main" val="3960641039"/>
      </p:ext>
    </p:extLst>
  </p:cSld>
  <p:clrMapOvr>
    <a:masterClrMapping/>
  </p:clrMapOvr>
  <mc:AlternateContent xmlns:mc="http://schemas.openxmlformats.org/markup-compatibility/2006" xmlns:p14="http://schemas.microsoft.com/office/powerpoint/2010/main">
    <mc:Choice Requires="p14">
      <p:transition spd="slow" p14:dur="2000" advTm="13206"/>
    </mc:Choice>
    <mc:Fallback xmlns="">
      <p:transition spd="slow" advTm="13206"/>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92500" lnSpcReduction="20000"/>
          </a:bodyPr>
          <a:lstStyle/>
          <a:p>
            <a:r>
              <a:rPr lang="ar-SA" sz="3600" b="1" dirty="0"/>
              <a:t>-خصائص النظام الاشتراكي:</a:t>
            </a:r>
            <a:endParaRPr lang="en-US" sz="3600" dirty="0"/>
          </a:p>
          <a:p>
            <a:pPr lvl="0"/>
            <a:r>
              <a:rPr lang="ar-SA" sz="3600" dirty="0"/>
              <a:t> توزيعُ وسائل وأدوات الإنتاج بين الأفراد بالتساوي، وهو الهدفُ الأولُ من أهداف النظامِ الاشتراكي. </a:t>
            </a:r>
            <a:endParaRPr lang="en-US" sz="3600" dirty="0"/>
          </a:p>
          <a:p>
            <a:pPr lvl="0"/>
            <a:r>
              <a:rPr lang="ar-SA" sz="3600" dirty="0"/>
              <a:t>وضعُ خطةٍ تهدفُ إلى التحكمِ بالنظامِ الضريبيّ للدولةِ، ومتابعةِ الهيكليّة الاقتصاديّة للسوق. الدفاعُ عن حقوقِ العمال دون وجودِ أي سلطةٍ سياسيّةٍ، أو اقتصاديّةٍ تتحكمُ بحقوقهم أو امتيازاتهم.</a:t>
            </a:r>
            <a:endParaRPr lang="en-US" sz="3600" dirty="0"/>
          </a:p>
          <a:p>
            <a:pPr lvl="0"/>
            <a:r>
              <a:rPr lang="ar-SA" sz="3600" dirty="0"/>
              <a:t> الاعتمادُ على تطبيقِ نظام التعاون بين الأفراد من أجل حصولِ كلٍ منهم على حصتِهِ من الإنتاج، والتي تمثلُ قيمة الدخل الخاصّ به. تطبيقُ استراتيجيّةٍ معينةٍ للتعاملِ مع المواردِ المتاحة في الدولة، من خلال توزيعها على القطاعات الاقتصاديّة بالتساوي. </a:t>
            </a:r>
            <a:endParaRPr lang="en-US" sz="3600" dirty="0"/>
          </a:p>
          <a:p>
            <a:pPr lvl="0"/>
            <a:endParaRPr lang="en-US" sz="3600" dirty="0"/>
          </a:p>
        </p:txBody>
      </p:sp>
    </p:spTree>
    <p:extLst>
      <p:ext uri="{BB962C8B-B14F-4D97-AF65-F5344CB8AC3E}">
        <p14:creationId xmlns:p14="http://schemas.microsoft.com/office/powerpoint/2010/main" val="2577991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Autofit/>
          </a:bodyPr>
          <a:lstStyle/>
          <a:p>
            <a:r>
              <a:rPr lang="ar-SA" dirty="0"/>
              <a:t>ثالثاً : توفير ما يلزم لإشباع الحاجات الإجتماعيّة </a:t>
            </a:r>
            <a:endParaRPr lang="en-US" dirty="0"/>
          </a:p>
          <a:p>
            <a:r>
              <a:rPr lang="ar-SA" dirty="0"/>
              <a:t>وبالنسبة للعيوب التي تهدد إستمرارية النظام الإشتراكي فهي :</a:t>
            </a:r>
            <a:endParaRPr lang="en-US" dirty="0"/>
          </a:p>
          <a:p>
            <a:r>
              <a:rPr lang="ar-SA" dirty="0"/>
              <a:t> 1. هشاشة الحوافز الفرديّة وضعفها.</a:t>
            </a:r>
            <a:endParaRPr lang="en-US" dirty="0"/>
          </a:p>
          <a:p>
            <a:r>
              <a:rPr lang="ar-SA" dirty="0"/>
              <a:t> 2. القوانين الصارمة و المركزيّة المتشدِّدة .</a:t>
            </a:r>
            <a:endParaRPr lang="en-US" dirty="0"/>
          </a:p>
          <a:p>
            <a:r>
              <a:rPr lang="ar-SA" dirty="0"/>
              <a:t> 3. البيروقراطيّة والتعقيدات الإداريّة </a:t>
            </a:r>
            <a:endParaRPr lang="en-US" dirty="0"/>
          </a:p>
          <a:p>
            <a:pPr lvl="0"/>
            <a:endParaRPr lang="en-US" dirty="0"/>
          </a:p>
          <a:p>
            <a:endParaRPr lang="en-US" dirty="0"/>
          </a:p>
        </p:txBody>
      </p:sp>
    </p:spTree>
    <p:extLst>
      <p:ext uri="{BB962C8B-B14F-4D97-AF65-F5344CB8AC3E}">
        <p14:creationId xmlns:p14="http://schemas.microsoft.com/office/powerpoint/2010/main" val="453553526"/>
      </p:ext>
    </p:extLst>
  </p:cSld>
  <p:clrMapOvr>
    <a:masterClrMapping/>
  </p:clrMapOvr>
  <mc:AlternateContent xmlns:mc="http://schemas.openxmlformats.org/markup-compatibility/2006" xmlns:p14="http://schemas.microsoft.com/office/powerpoint/2010/main">
    <mc:Choice Requires="p14">
      <p:transition spd="slow" p14:dur="2000" advTm="100"/>
    </mc:Choice>
    <mc:Fallback xmlns="">
      <p:transition spd="slow" advTm="1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Autofit/>
          </a:bodyPr>
          <a:lstStyle/>
          <a:p>
            <a:pPr lvl="0"/>
            <a:r>
              <a:rPr lang="ar-SA" dirty="0"/>
              <a:t>أنواع النظام الاشتراكي:</a:t>
            </a:r>
            <a:endParaRPr lang="en-US" dirty="0"/>
          </a:p>
          <a:p>
            <a:pPr lvl="0"/>
            <a:r>
              <a:rPr lang="ar-SA" dirty="0"/>
              <a:t> النظام الاشتراكي السياسيّ: </a:t>
            </a:r>
            <a:endParaRPr lang="en-US" dirty="0"/>
          </a:p>
          <a:p>
            <a:r>
              <a:rPr lang="ar-SA" dirty="0"/>
              <a:t>النظام الاشتراكي الاقتصاديّ</a:t>
            </a:r>
            <a:endParaRPr lang="en-US" dirty="0"/>
          </a:p>
          <a:p>
            <a:r>
              <a:rPr lang="ar-SA" dirty="0"/>
              <a:t>يمتاز النظام الإشتراكي بثلاث سمات رئيسية ، وهي :</a:t>
            </a:r>
            <a:endParaRPr lang="en-US" dirty="0"/>
          </a:p>
          <a:p>
            <a:r>
              <a:rPr lang="ar-SA" dirty="0"/>
              <a:t> أولاً : الملكيةِ العامة </a:t>
            </a:r>
            <a:endParaRPr lang="en-US" dirty="0"/>
          </a:p>
          <a:p>
            <a:r>
              <a:rPr lang="ar-SA" dirty="0"/>
              <a:t> ثانياً :التخطيط </a:t>
            </a:r>
            <a:endParaRPr lang="en-US" dirty="0"/>
          </a:p>
          <a:p>
            <a:endParaRPr lang="en-US" dirty="0"/>
          </a:p>
          <a:p>
            <a:endParaRPr lang="en-US" dirty="0"/>
          </a:p>
        </p:txBody>
      </p:sp>
    </p:spTree>
    <p:extLst>
      <p:ext uri="{BB962C8B-B14F-4D97-AF65-F5344CB8AC3E}">
        <p14:creationId xmlns:p14="http://schemas.microsoft.com/office/powerpoint/2010/main" val="39783438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Autofit/>
          </a:bodyPr>
          <a:lstStyle/>
          <a:p>
            <a:r>
              <a:rPr lang="ar-SA" sz="2000" b="1" dirty="0"/>
              <a:t>المبحث الثانى:</a:t>
            </a:r>
            <a:endParaRPr lang="en-US" sz="2000" dirty="0"/>
          </a:p>
          <a:p>
            <a:r>
              <a:rPr lang="ar-SA" sz="2400" b="1" dirty="0"/>
              <a:t>النظام الرأسمالى</a:t>
            </a:r>
            <a:endParaRPr lang="en-US" sz="2400" dirty="0"/>
          </a:p>
          <a:p>
            <a:r>
              <a:rPr lang="ar-SA" sz="2400" dirty="0"/>
              <a:t>هو نظامٌ اقصاديٌ ماليٌ يقوم على أساس الرفع من شأن المادة لتكون في طليعة الأولويات على الصعيد الاقتصادي، ويتخذ من فصل الدين عن الحياة مبدأً له، ويركز على الملكية الفردية الشخصية وتنمية رؤوس الأموال وزيادتها بكافة ومختلف الأساليب والطرق، من أجل تلبية احتياجات الإنسان بشقيها الكمالية والأساسية، ويركز هذا النظام على زيادة ثروات الإنسان بشكلٍ بعيدٍ عن تدخلات الدولة والنظام السياسي فيها، حيث إنه يستند على التملك والبيع والشراء والاستيراد والتصدير وغيرها من الأنشطة الاقتصادية المختلفة، ويلغي حرية الآخرين إذا ما تطلب الأمر من خلال سن القوانين التي تحمي الأموال والممتلكات دون مراعاة الغير</a:t>
            </a:r>
            <a:r>
              <a:rPr lang="ar-SA" sz="2400" dirty="0" smtClean="0"/>
              <a:t>.</a:t>
            </a:r>
          </a:p>
          <a:p>
            <a:r>
              <a:rPr lang="ar-IQ" sz="2400" dirty="0">
                <a:solidFill>
                  <a:srgbClr val="C00000"/>
                </a:solidFill>
              </a:rPr>
              <a:t>وإلى اللقاء فى محاضرة أخرى </a:t>
            </a:r>
          </a:p>
          <a:p>
            <a:pPr algn="l"/>
            <a:r>
              <a:rPr lang="ar-IQ" sz="2400" dirty="0">
                <a:solidFill>
                  <a:srgbClr val="C00000"/>
                </a:solidFill>
              </a:rPr>
              <a:t>خالص تحياتى</a:t>
            </a:r>
          </a:p>
          <a:p>
            <a:endParaRPr lang="en-US" sz="2400" dirty="0"/>
          </a:p>
          <a:p>
            <a:pPr lvl="0"/>
            <a:endParaRPr lang="en-US" sz="2400" dirty="0"/>
          </a:p>
          <a:p>
            <a:r>
              <a:rPr lang="ar-SA" sz="2400" dirty="0" smtClean="0"/>
              <a:t> </a:t>
            </a:r>
            <a:endParaRPr lang="en-US" sz="2400" dirty="0"/>
          </a:p>
          <a:p>
            <a:endParaRPr lang="en-US" sz="2200" dirty="0"/>
          </a:p>
        </p:txBody>
      </p:sp>
    </p:spTree>
    <p:extLst>
      <p:ext uri="{BB962C8B-B14F-4D97-AF65-F5344CB8AC3E}">
        <p14:creationId xmlns:p14="http://schemas.microsoft.com/office/powerpoint/2010/main" val="42521691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420</TotalTime>
  <Words>294</Words>
  <Application>Microsoft Office PowerPoint</Application>
  <PresentationFormat>On-screen Show (4:3)</PresentationFormat>
  <Paragraphs>29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جامعة بنها- كلية الآداب  قسم الإعلام-الفرقة الأولى المادة: مبادئ علم الاقتصاد المحاضرة السادسة</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الآداب - قسم الإعلام- شعبة الصحافة الفرقة الثالثة  مادة التدريبات الصحفية</dc:title>
  <dc:creator>hi</dc:creator>
  <cp:lastModifiedBy>hi</cp:lastModifiedBy>
  <cp:revision>79</cp:revision>
  <dcterms:created xsi:type="dcterms:W3CDTF">2020-03-17T06:10:57Z</dcterms:created>
  <dcterms:modified xsi:type="dcterms:W3CDTF">2021-01-04T22:59:46Z</dcterms:modified>
</cp:coreProperties>
</file>